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0342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7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3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89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7245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3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9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63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1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812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883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A6B828E-1A79-4829-AEEB-A3C70FAE01B1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9CDA45C-9F8A-4B24-9C0A-39D46FBE295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934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1053B-79AB-494A-8CB1-008C907A9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统计推断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640455-CF49-42AE-9741-4013FA60F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51738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28984B4-2EC7-4B29-A843-DDDF8C903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随机样本中随机变量的和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C7A852-A115-4BBC-93D5-CE84D8161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97" y="1032824"/>
            <a:ext cx="8433848" cy="34388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6AFFE8-737D-47AD-BB26-D609C680A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97" y="4403937"/>
            <a:ext cx="8649965" cy="245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43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0F12687-D252-4BD6-BC91-4AA04E2A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正态分布的抽样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34857A-9594-45C1-A8E7-9DDC78E6B91A}"/>
              </a:ext>
            </a:extLst>
          </p:cNvPr>
          <p:cNvSpPr txBox="1"/>
          <p:nvPr/>
        </p:nvSpPr>
        <p:spPr>
          <a:xfrm>
            <a:off x="1295400" y="1089385"/>
            <a:ext cx="513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5.3.1 </a:t>
            </a:r>
            <a:r>
              <a:rPr lang="zh-CN" altLang="en-US" sz="2400" dirty="0"/>
              <a:t>样本均值与样本方差的性质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5DCD1C-B2D1-428E-AACD-538A66CF7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35" y="1551050"/>
            <a:ext cx="9329148" cy="22820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6C38E1-F113-4736-B001-B9721AD60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09" y="3984383"/>
            <a:ext cx="100584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52968A-EF73-476F-8EE9-7ECC3E509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14" y="1109089"/>
            <a:ext cx="9227466" cy="39260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07F52A-A4FC-4B72-ADAF-FFE47D1C32DC}"/>
              </a:ext>
            </a:extLst>
          </p:cNvPr>
          <p:cNvSpPr txBox="1"/>
          <p:nvPr/>
        </p:nvSpPr>
        <p:spPr>
          <a:xfrm>
            <a:off x="1198579" y="453894"/>
            <a:ext cx="6432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5.3.1 </a:t>
            </a:r>
            <a:r>
              <a:rPr lang="zh-CN" altLang="en-US" sz="2800" dirty="0"/>
              <a:t>样本均值与样本方差的性质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C03405-5307-4E4C-A11C-EB314E60D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47" y="5167091"/>
            <a:ext cx="102108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941542-A163-4FF2-B353-80CE31863E8B}"/>
              </a:ext>
            </a:extLst>
          </p:cNvPr>
          <p:cNvSpPr txBox="1"/>
          <p:nvPr/>
        </p:nvSpPr>
        <p:spPr>
          <a:xfrm>
            <a:off x="1198579" y="453894"/>
            <a:ext cx="6432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5.3.2 </a:t>
            </a:r>
            <a:r>
              <a:rPr lang="zh-CN" altLang="en-US" sz="2800" dirty="0"/>
              <a:t>导出分布：</a:t>
            </a:r>
            <a:r>
              <a:rPr lang="en-US" altLang="zh-CN" sz="2800" dirty="0"/>
              <a:t>t</a:t>
            </a:r>
            <a:r>
              <a:rPr lang="zh-CN" altLang="en-US" sz="2800" dirty="0"/>
              <a:t>分布与</a:t>
            </a:r>
            <a:r>
              <a:rPr lang="en-US" altLang="zh-CN" sz="2800" dirty="0"/>
              <a:t>F</a:t>
            </a:r>
            <a:r>
              <a:rPr lang="zh-CN" altLang="en-US" sz="2800" dirty="0"/>
              <a:t>分布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DCA0B3-3677-4BC4-B9B5-2956088E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90" y="977114"/>
            <a:ext cx="10267950" cy="2981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0E94A1-0BBF-4901-825A-D90D7C87A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0" y="4070481"/>
            <a:ext cx="10287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0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DA97D6-DC96-4806-8A84-556D44ED535E}"/>
              </a:ext>
            </a:extLst>
          </p:cNvPr>
          <p:cNvSpPr txBox="1"/>
          <p:nvPr/>
        </p:nvSpPr>
        <p:spPr>
          <a:xfrm>
            <a:off x="1198579" y="453894"/>
            <a:ext cx="6432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5.3.2 </a:t>
            </a:r>
            <a:r>
              <a:rPr lang="zh-CN" altLang="en-US" sz="2800" dirty="0"/>
              <a:t>导出分布：</a:t>
            </a:r>
            <a:r>
              <a:rPr lang="en-US" altLang="zh-CN" sz="2800" dirty="0"/>
              <a:t>t</a:t>
            </a:r>
            <a:r>
              <a:rPr lang="zh-CN" altLang="en-US" sz="2800" dirty="0"/>
              <a:t>分布与</a:t>
            </a:r>
            <a:r>
              <a:rPr lang="en-US" altLang="zh-CN" sz="2800" dirty="0"/>
              <a:t>F</a:t>
            </a:r>
            <a:r>
              <a:rPr lang="zh-CN" altLang="en-US" sz="2800" dirty="0"/>
              <a:t>分布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8A2C60-B288-4712-AAD6-9FA4FF0A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08" y="977114"/>
            <a:ext cx="9289183" cy="34063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6795A7-3A20-4748-A379-FC2527F1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08" y="4641981"/>
            <a:ext cx="95631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8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B60EAF4-7D21-429C-B872-6223D4C79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5.4 </a:t>
            </a:r>
            <a:r>
              <a:rPr lang="zh-CN" altLang="en-US" dirty="0"/>
              <a:t>次序统计量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18AFF7-B4D0-44C9-9449-6762DF34D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09355"/>
            <a:ext cx="10096500" cy="3067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2AF7C0-6E69-4227-BA7D-EEBF711B5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2" y="4076405"/>
            <a:ext cx="101250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9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FA6443F-3D67-43C8-B575-26B3827C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5.4 </a:t>
            </a:r>
            <a:r>
              <a:rPr lang="zh-CN" altLang="en-US" dirty="0"/>
              <a:t>次序统计量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BBC7E1-CAA5-4FFF-9367-69CA99A3D964}"/>
              </a:ext>
            </a:extLst>
          </p:cNvPr>
          <p:cNvSpPr txBox="1"/>
          <p:nvPr/>
        </p:nvSpPr>
        <p:spPr>
          <a:xfrm>
            <a:off x="1295400" y="1150070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用次序统计量定义样本百分位数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DD8F54-AB68-492C-9A61-FD6AA075B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87" y="1611735"/>
            <a:ext cx="102108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5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9BB95CB-3ED9-4501-9769-EF2D39893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5.4 </a:t>
            </a:r>
            <a:r>
              <a:rPr lang="zh-CN" altLang="en-US" dirty="0"/>
              <a:t>次序统计量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601130-E65C-4E9D-A347-DC2982C91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15" y="1089385"/>
            <a:ext cx="103060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6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0EAFFD-D350-4C5B-9575-4A73E34EBFA5}"/>
              </a:ext>
            </a:extLst>
          </p:cNvPr>
          <p:cNvSpPr txBox="1"/>
          <p:nvPr/>
        </p:nvSpPr>
        <p:spPr>
          <a:xfrm>
            <a:off x="1225485" y="461254"/>
            <a:ext cx="790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连续型单个次序统计量的概率密度函数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B2A35A-5EBC-45D0-A168-7A60AB25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922919"/>
            <a:ext cx="9832156" cy="17631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E06B38-335B-4F6A-A556-08A73E361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2686050"/>
            <a:ext cx="100679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4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626DBD7-EF85-4FA1-B18D-86281FB4E8C5}"/>
              </a:ext>
            </a:extLst>
          </p:cNvPr>
          <p:cNvSpPr txBox="1"/>
          <p:nvPr/>
        </p:nvSpPr>
        <p:spPr>
          <a:xfrm>
            <a:off x="1225485" y="461254"/>
            <a:ext cx="790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连续型任意两个次序统计量的概率密度函数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45DA96-9E87-4902-9A13-AF56A2762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" y="990600"/>
            <a:ext cx="103536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0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DE8CE-3E4C-4483-A49C-0268CB5B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76" y="402996"/>
            <a:ext cx="9601200" cy="1485900"/>
          </a:xfrm>
        </p:spPr>
        <p:txBody>
          <a:bodyPr/>
          <a:lstStyle/>
          <a:p>
            <a:r>
              <a:rPr lang="en-US" altLang="zh-CN" dirty="0"/>
              <a:t>5.1</a:t>
            </a:r>
            <a:r>
              <a:rPr lang="zh-CN" altLang="en-US" dirty="0"/>
              <a:t>随机样本的基本概念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DF987E-7889-43F7-A717-6655ABFE7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4" y="1541872"/>
            <a:ext cx="10029825" cy="1990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E4450E-AE40-4C66-A2F5-AC74359D1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73" y="3961320"/>
            <a:ext cx="8696325" cy="102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173410-B0DC-48A4-992C-6A841D27F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38" y="5013096"/>
            <a:ext cx="43338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3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95211C-80DE-46C8-A7D1-8519B10E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5.5 </a:t>
            </a:r>
            <a:r>
              <a:rPr lang="zh-CN" altLang="en-US" dirty="0"/>
              <a:t>收敛的概念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5FEAE3-1BDD-4C16-9699-78409748D2C7}"/>
              </a:ext>
            </a:extLst>
          </p:cNvPr>
          <p:cNvSpPr txBox="1"/>
          <p:nvPr/>
        </p:nvSpPr>
        <p:spPr>
          <a:xfrm>
            <a:off x="1295400" y="1150070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5.5.1 </a:t>
            </a:r>
            <a:r>
              <a:rPr lang="zh-CN" altLang="en-US" sz="2400" dirty="0"/>
              <a:t>依概率收敛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92B140-308D-409E-BF15-6B7F4114E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62" y="1611735"/>
            <a:ext cx="9237875" cy="11632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13CB3-5FAD-4239-9145-8D5533204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23" y="2757801"/>
            <a:ext cx="8068952" cy="17011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236A7F-FEA0-4ECF-AC8F-B5BCBE3DF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11" y="4437284"/>
            <a:ext cx="7174976" cy="24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9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9EBC36-8841-4295-B14A-3168433BB5A8}"/>
              </a:ext>
            </a:extLst>
          </p:cNvPr>
          <p:cNvSpPr txBox="1"/>
          <p:nvPr/>
        </p:nvSpPr>
        <p:spPr>
          <a:xfrm>
            <a:off x="1116290" y="669303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5.5.1 </a:t>
            </a:r>
            <a:r>
              <a:rPr lang="zh-CN" altLang="en-US" sz="2400" dirty="0"/>
              <a:t>依概率收敛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19576-00EF-4517-BDE3-8507C146E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68" y="1272863"/>
            <a:ext cx="101536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9BF6B3-EC73-4BD9-B63C-7DBBC6F98AEC}"/>
              </a:ext>
            </a:extLst>
          </p:cNvPr>
          <p:cNvSpPr txBox="1"/>
          <p:nvPr/>
        </p:nvSpPr>
        <p:spPr>
          <a:xfrm>
            <a:off x="1116290" y="669303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5.5.2 </a:t>
            </a:r>
            <a:r>
              <a:rPr lang="zh-CN" altLang="en-US" sz="2400" dirty="0"/>
              <a:t>殆必收敛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870E8-E3D2-4DD5-BB82-30B17D6D6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55" y="1547413"/>
            <a:ext cx="9601200" cy="428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86357E-26F1-452C-A7CD-152F6323F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80" y="1952625"/>
            <a:ext cx="9591675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A189AA-0137-4D74-8C3A-B7DBC60A9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47" y="3260057"/>
            <a:ext cx="10125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E0AD46-41B8-4974-9797-8F2D19C38950}"/>
              </a:ext>
            </a:extLst>
          </p:cNvPr>
          <p:cNvSpPr txBox="1"/>
          <p:nvPr/>
        </p:nvSpPr>
        <p:spPr>
          <a:xfrm>
            <a:off x="1116290" y="669303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5.5.2 </a:t>
            </a:r>
            <a:r>
              <a:rPr lang="zh-CN" altLang="en-US" sz="2400" dirty="0"/>
              <a:t>殆必收敛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A615E0-3B46-4163-A1A2-FD9F69432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68" y="1315284"/>
            <a:ext cx="10125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2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E69FCD-2655-4B9A-9B01-214D95EF894D}"/>
              </a:ext>
            </a:extLst>
          </p:cNvPr>
          <p:cNvSpPr txBox="1"/>
          <p:nvPr/>
        </p:nvSpPr>
        <p:spPr>
          <a:xfrm>
            <a:off x="1116290" y="669303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5.5.2 </a:t>
            </a:r>
            <a:r>
              <a:rPr lang="zh-CN" altLang="en-US" sz="2400" dirty="0"/>
              <a:t>殆必收敛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42F7D6-4572-4E3E-B3C7-D3727D111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65" y="1303697"/>
            <a:ext cx="102298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1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1F8251-0B5A-4362-9A90-F6C3CF8C22E9}"/>
              </a:ext>
            </a:extLst>
          </p:cNvPr>
          <p:cNvSpPr txBox="1"/>
          <p:nvPr/>
        </p:nvSpPr>
        <p:spPr>
          <a:xfrm>
            <a:off x="1116290" y="669303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5.5.3 </a:t>
            </a:r>
            <a:r>
              <a:rPr lang="zh-CN" altLang="en-US" sz="2400" dirty="0"/>
              <a:t>依分布收敛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642712-054F-4800-9020-C5A17FEA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130968"/>
            <a:ext cx="10153650" cy="1343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23C6C8-78D2-4E0A-9A2A-F8CBD021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403043"/>
            <a:ext cx="1026795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228499-4EDA-450D-B4B6-E52C9F9C8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310" y="3189647"/>
            <a:ext cx="7173700" cy="37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4B4079-855A-4BD0-9448-FAA3E3515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57" y="1130968"/>
            <a:ext cx="8954875" cy="22470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5D8777-EA72-4E30-9211-EB68A9D89F73}"/>
              </a:ext>
            </a:extLst>
          </p:cNvPr>
          <p:cNvSpPr txBox="1"/>
          <p:nvPr/>
        </p:nvSpPr>
        <p:spPr>
          <a:xfrm>
            <a:off x="1116290" y="669303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5.5.3 </a:t>
            </a:r>
            <a:r>
              <a:rPr lang="zh-CN" altLang="en-US" sz="2400" dirty="0"/>
              <a:t>依分布收敛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07887C-A608-4F32-A8BE-9333B06B7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57" y="3378009"/>
            <a:ext cx="9345549" cy="34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0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670455-DDB2-484A-9211-A853BF20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969953"/>
            <a:ext cx="10172700" cy="2771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3AE997-9022-4E8B-8848-2FB1F8E5ECC1}"/>
              </a:ext>
            </a:extLst>
          </p:cNvPr>
          <p:cNvSpPr txBox="1"/>
          <p:nvPr/>
        </p:nvSpPr>
        <p:spPr>
          <a:xfrm>
            <a:off x="1116290" y="669303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5.5.3 </a:t>
            </a:r>
            <a:r>
              <a:rPr lang="zh-CN" altLang="en-US" sz="2400" dirty="0"/>
              <a:t>依分布收敛</a:t>
            </a:r>
          </a:p>
        </p:txBody>
      </p:sp>
    </p:spTree>
    <p:extLst>
      <p:ext uri="{BB962C8B-B14F-4D97-AF65-F5344CB8AC3E}">
        <p14:creationId xmlns:p14="http://schemas.microsoft.com/office/powerpoint/2010/main" val="3803744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A7996DA-61B4-4353-9FCE-BADBB0667459}"/>
              </a:ext>
            </a:extLst>
          </p:cNvPr>
          <p:cNvSpPr txBox="1"/>
          <p:nvPr/>
        </p:nvSpPr>
        <p:spPr>
          <a:xfrm>
            <a:off x="1116290" y="669303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5.5.3 </a:t>
            </a:r>
            <a:r>
              <a:rPr lang="zh-CN" altLang="en-US" sz="2400" dirty="0"/>
              <a:t>依分布收敛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E7D613-B93B-4C08-8CF3-494150F0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4" y="1194477"/>
            <a:ext cx="10372725" cy="167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9F2B9F-31F9-4003-94E1-2155645EE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4" y="2934387"/>
            <a:ext cx="10039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06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1C2657F-77C1-4519-AD7D-BEDA86B8207B}"/>
              </a:ext>
            </a:extLst>
          </p:cNvPr>
          <p:cNvSpPr txBox="1"/>
          <p:nvPr/>
        </p:nvSpPr>
        <p:spPr>
          <a:xfrm>
            <a:off x="1097437" y="499621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5.5.4 </a:t>
            </a:r>
            <a:r>
              <a:rPr lang="el-GR" altLang="zh-CN" sz="2400" dirty="0"/>
              <a:t>Δ</a:t>
            </a:r>
            <a:r>
              <a:rPr lang="zh-CN" altLang="en-US" sz="2400" dirty="0"/>
              <a:t>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C71C4-D098-4EF1-BD5F-21460571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23" y="961286"/>
            <a:ext cx="9677400" cy="619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533046-5946-4B8F-B2BD-98E2C1EFD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23" y="1580411"/>
            <a:ext cx="10239375" cy="1685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B0CA7E-CFAB-4C12-BAB0-08EBF8B6C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5" y="3429000"/>
            <a:ext cx="9629775" cy="1352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D22996-D588-494C-8814-7F8EAC82A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4944214"/>
            <a:ext cx="5219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4A307C0-F513-46D9-A446-075F217B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76" y="402996"/>
            <a:ext cx="9601200" cy="1485900"/>
          </a:xfrm>
        </p:spPr>
        <p:txBody>
          <a:bodyPr/>
          <a:lstStyle/>
          <a:p>
            <a:r>
              <a:rPr lang="en-US" altLang="zh-CN" dirty="0"/>
              <a:t>5.1</a:t>
            </a:r>
            <a:r>
              <a:rPr lang="zh-CN" altLang="en-US" dirty="0"/>
              <a:t>随机样本的基本概念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04DBA0-764E-4641-AC5F-78BEF133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09" y="1100371"/>
            <a:ext cx="9531863" cy="56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4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BE4536-09F4-4629-9020-E27254012E8E}"/>
              </a:ext>
            </a:extLst>
          </p:cNvPr>
          <p:cNvSpPr txBox="1"/>
          <p:nvPr/>
        </p:nvSpPr>
        <p:spPr>
          <a:xfrm>
            <a:off x="1097437" y="499621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5.5.4 </a:t>
            </a:r>
            <a:r>
              <a:rPr lang="el-GR" altLang="zh-CN" sz="2400" dirty="0"/>
              <a:t>Δ</a:t>
            </a:r>
            <a:r>
              <a:rPr lang="zh-CN" altLang="en-US" sz="2400" dirty="0"/>
              <a:t>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9BBD26-7C9F-481F-B8BB-E7C8D825A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55" y="730453"/>
            <a:ext cx="8102479" cy="612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8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D95A53-FCD5-4577-AA93-E87373E308EF}"/>
              </a:ext>
            </a:extLst>
          </p:cNvPr>
          <p:cNvSpPr txBox="1"/>
          <p:nvPr/>
        </p:nvSpPr>
        <p:spPr>
          <a:xfrm>
            <a:off x="1097437" y="499621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5.5.4 </a:t>
            </a:r>
            <a:r>
              <a:rPr lang="el-GR" altLang="zh-CN" sz="2400" dirty="0"/>
              <a:t>Δ</a:t>
            </a:r>
            <a:r>
              <a:rPr lang="zh-CN" altLang="en-US" sz="2400" dirty="0"/>
              <a:t>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A74280-EDE5-4A05-B55F-D0D131565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41" y="961286"/>
            <a:ext cx="8101007" cy="3799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CD6CD3-1460-4312-A25A-1C8381A4D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20" y="4967729"/>
            <a:ext cx="103060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2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3945F7-0D60-45E9-859A-718920049249}"/>
              </a:ext>
            </a:extLst>
          </p:cNvPr>
          <p:cNvSpPr txBox="1"/>
          <p:nvPr/>
        </p:nvSpPr>
        <p:spPr>
          <a:xfrm>
            <a:off x="1097437" y="499621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5.5.4 </a:t>
            </a:r>
            <a:r>
              <a:rPr lang="el-GR" altLang="zh-CN" sz="2400" dirty="0"/>
              <a:t>Δ</a:t>
            </a:r>
            <a:r>
              <a:rPr lang="zh-CN" altLang="en-US" sz="2400" dirty="0"/>
              <a:t>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335DC1-BDA5-4F24-A80B-E7531A9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02" y="1014854"/>
            <a:ext cx="103251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6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C150A7-463C-447A-B082-0C0696844577}"/>
              </a:ext>
            </a:extLst>
          </p:cNvPr>
          <p:cNvSpPr txBox="1"/>
          <p:nvPr/>
        </p:nvSpPr>
        <p:spPr>
          <a:xfrm>
            <a:off x="1097437" y="499621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l-GR" altLang="zh-CN" sz="2400" dirty="0"/>
              <a:t>Δ</a:t>
            </a:r>
            <a:r>
              <a:rPr lang="zh-CN" altLang="en-US" sz="2400" dirty="0"/>
              <a:t>方法的推广</a:t>
            </a:r>
            <a:r>
              <a:rPr lang="en-US" altLang="zh-CN" sz="2400" dirty="0"/>
              <a:t>1</a:t>
            </a:r>
            <a:r>
              <a:rPr lang="zh-CN" altLang="en-US" sz="2400" dirty="0"/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A5B1FE-0131-4538-B7F8-52106760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49" y="499621"/>
            <a:ext cx="1276350" cy="504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DF4078-EED5-449E-A343-CF4315BDE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37" y="1308238"/>
            <a:ext cx="10315575" cy="1447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136EC7-5EBE-42EB-A12E-1C9C5135DB3F}"/>
              </a:ext>
            </a:extLst>
          </p:cNvPr>
          <p:cNvSpPr txBox="1"/>
          <p:nvPr/>
        </p:nvSpPr>
        <p:spPr>
          <a:xfrm>
            <a:off x="938212" y="3102990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l-GR" altLang="zh-CN" sz="2400" dirty="0"/>
              <a:t>Δ</a:t>
            </a:r>
            <a:r>
              <a:rPr lang="zh-CN" altLang="en-US" sz="2400" dirty="0"/>
              <a:t>方法的推广</a:t>
            </a:r>
            <a:r>
              <a:rPr lang="en-US" altLang="zh-CN" sz="2400" dirty="0"/>
              <a:t>2</a:t>
            </a:r>
            <a:r>
              <a:rPr lang="zh-CN" altLang="en-US" sz="2400" dirty="0"/>
              <a:t>： 多元函数的情形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D137651-8F45-43E8-94D2-119A395FD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37" y="3814713"/>
            <a:ext cx="101060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08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801206A-1038-4CBB-8E76-6314875B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278" y="454942"/>
            <a:ext cx="9601200" cy="1485900"/>
          </a:xfrm>
        </p:spPr>
        <p:txBody>
          <a:bodyPr/>
          <a:lstStyle/>
          <a:p>
            <a:r>
              <a:rPr lang="en-US" altLang="zh-CN" dirty="0"/>
              <a:t>5.6 </a:t>
            </a:r>
            <a:r>
              <a:rPr lang="zh-CN" altLang="en-US" dirty="0"/>
              <a:t>生成随机样本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E4EE12-F86B-4118-B55A-E2B76D28C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1197892"/>
            <a:ext cx="10125075" cy="12382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6795BE-4DC9-4416-B5D7-26FD88262F26}"/>
              </a:ext>
            </a:extLst>
          </p:cNvPr>
          <p:cNvSpPr txBox="1"/>
          <p:nvPr/>
        </p:nvSpPr>
        <p:spPr>
          <a:xfrm>
            <a:off x="1182278" y="2621071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5.6.1 </a:t>
            </a:r>
            <a:r>
              <a:rPr lang="zh-CN" altLang="en-US" sz="2400" dirty="0"/>
              <a:t>直接法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93BE70-60FA-45C6-BB87-C434BE8C1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06" y="3180198"/>
            <a:ext cx="10039350" cy="1657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7B1B87-F813-40D6-B5D5-6095E98E8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78" y="4829862"/>
            <a:ext cx="100679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19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5C34A5-0161-47BD-A00F-D5AB2773F198}"/>
              </a:ext>
            </a:extLst>
          </p:cNvPr>
          <p:cNvSpPr txBox="1"/>
          <p:nvPr/>
        </p:nvSpPr>
        <p:spPr>
          <a:xfrm>
            <a:off x="1078583" y="368065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5.6.1 </a:t>
            </a:r>
            <a:r>
              <a:rPr lang="zh-CN" altLang="en-US" sz="2400" dirty="0"/>
              <a:t>直接法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3DAAFE-5E20-4F5D-95BF-50F47BBBE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11" y="780666"/>
            <a:ext cx="7608759" cy="28995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A9C46B-548D-4087-9A02-D8A75D319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91" y="3719189"/>
            <a:ext cx="4381500" cy="78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AEA2FE-6FCB-40C1-A251-1775C3254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91" y="4480039"/>
            <a:ext cx="8565597" cy="23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5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8C36BC-CEB1-4C26-92D1-63264CACB454}"/>
              </a:ext>
            </a:extLst>
          </p:cNvPr>
          <p:cNvSpPr txBox="1"/>
          <p:nvPr/>
        </p:nvSpPr>
        <p:spPr>
          <a:xfrm>
            <a:off x="1078583" y="368065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5.6.2 </a:t>
            </a:r>
            <a:r>
              <a:rPr lang="zh-CN" altLang="en-US" sz="2400" dirty="0"/>
              <a:t>间接法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28994B-0183-4261-B6F4-E869E499E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83" y="829730"/>
            <a:ext cx="8064457" cy="35935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D33FF8-B177-448D-8C21-80BC25A22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93" y="4423258"/>
            <a:ext cx="7744660" cy="2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5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9E0500-8BF0-4393-8F62-AEB1732F6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9" y="895719"/>
            <a:ext cx="8096250" cy="1285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1ADBD9-F6A7-4869-8B25-5EECA81738F4}"/>
              </a:ext>
            </a:extLst>
          </p:cNvPr>
          <p:cNvSpPr txBox="1"/>
          <p:nvPr/>
        </p:nvSpPr>
        <p:spPr>
          <a:xfrm>
            <a:off x="1078583" y="368065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5.6.2 </a:t>
            </a:r>
            <a:r>
              <a:rPr lang="zh-CN" altLang="en-US" sz="2400" dirty="0"/>
              <a:t>间接法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6607F5-641B-4C6D-8AA3-18AB7B339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9" y="2247583"/>
            <a:ext cx="101536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2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40B669-A1D7-4718-BC06-39880D6FBAAB}"/>
              </a:ext>
            </a:extLst>
          </p:cNvPr>
          <p:cNvSpPr txBox="1"/>
          <p:nvPr/>
        </p:nvSpPr>
        <p:spPr>
          <a:xfrm>
            <a:off x="1078583" y="368065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5.6.3 </a:t>
            </a:r>
            <a:r>
              <a:rPr lang="zh-CN" altLang="en-US" sz="2400" dirty="0"/>
              <a:t>舍选法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A24C81-7FA5-429E-A767-4B401C40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01" y="829730"/>
            <a:ext cx="10153650" cy="3448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8BB550-B37F-4ECF-908A-D8C9AF83F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01" y="4299185"/>
            <a:ext cx="99726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1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5B7708-6B85-4930-92CA-0B3E330E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987703"/>
            <a:ext cx="10086975" cy="866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877D59-EE69-482A-90C4-945F29D6CEE6}"/>
              </a:ext>
            </a:extLst>
          </p:cNvPr>
          <p:cNvSpPr txBox="1"/>
          <p:nvPr/>
        </p:nvSpPr>
        <p:spPr>
          <a:xfrm>
            <a:off x="1078583" y="368065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5.6.3 </a:t>
            </a:r>
            <a:r>
              <a:rPr lang="zh-CN" altLang="en-US" sz="2400" dirty="0"/>
              <a:t>舍选法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BC8C43-1DAC-4535-A174-41FFDF9F7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83" y="1917422"/>
            <a:ext cx="101155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9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276BB6B-4589-4657-945C-4BAA7D56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76" y="402996"/>
            <a:ext cx="9601200" cy="1485900"/>
          </a:xfrm>
        </p:spPr>
        <p:txBody>
          <a:bodyPr/>
          <a:lstStyle/>
          <a:p>
            <a:r>
              <a:rPr lang="en-US" altLang="zh-CN" dirty="0"/>
              <a:t>5.1</a:t>
            </a:r>
            <a:r>
              <a:rPr lang="zh-CN" altLang="en-US" dirty="0"/>
              <a:t>随机样本的基本概念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A706A7-051C-43E7-99D9-07AC59EAC6EC}"/>
              </a:ext>
            </a:extLst>
          </p:cNvPr>
          <p:cNvSpPr txBox="1"/>
          <p:nvPr/>
        </p:nvSpPr>
        <p:spPr>
          <a:xfrm>
            <a:off x="1288476" y="1234911"/>
            <a:ext cx="6903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有放回抽样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无放回抽样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78B5B1-10E2-4B06-AEE0-0ADC345F8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80" y="1905745"/>
            <a:ext cx="8393146" cy="45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9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37E7A00-3474-4D80-9772-62E3629F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5.8 </a:t>
            </a:r>
            <a:r>
              <a:rPr lang="zh-CN" altLang="en-US" dirty="0"/>
              <a:t>杂录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7D0765-C8D6-45CF-A1B7-875E9F49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96" y="1524000"/>
            <a:ext cx="10334625" cy="1905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CF812F-3EBA-4616-8FD3-807F43B32AF9}"/>
              </a:ext>
            </a:extLst>
          </p:cNvPr>
          <p:cNvSpPr txBox="1"/>
          <p:nvPr/>
        </p:nvSpPr>
        <p:spPr>
          <a:xfrm>
            <a:off x="1295400" y="1089385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5.8.1 </a:t>
            </a:r>
            <a:r>
              <a:rPr lang="zh-CN" altLang="en-US" sz="2400" dirty="0"/>
              <a:t>中心极限定理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1D4E55A-6AC7-4FA1-83A1-DAE167AEF94B}"/>
                  </a:ext>
                </a:extLst>
              </p:cNvPr>
              <p:cNvSpPr txBox="1"/>
              <p:nvPr/>
            </p:nvSpPr>
            <p:spPr>
              <a:xfrm>
                <a:off x="1107796" y="3513645"/>
                <a:ext cx="62782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5.8.2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的偏倚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1D4E55A-6AC7-4FA1-83A1-DAE167AEF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96" y="3513645"/>
                <a:ext cx="6278252" cy="461665"/>
              </a:xfrm>
              <a:prstGeom prst="rect">
                <a:avLst/>
              </a:prstGeom>
              <a:blipFill>
                <a:blip r:embed="rId3"/>
                <a:stretch>
                  <a:fillRect l="-1553" t="-11842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0B345E4-7CA1-4D46-A42E-51846068F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83" y="3975310"/>
            <a:ext cx="101536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3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63AEFB-C0A2-4CA3-8F3A-938C3C3BE2C1}"/>
              </a:ext>
            </a:extLst>
          </p:cNvPr>
          <p:cNvSpPr txBox="1"/>
          <p:nvPr/>
        </p:nvSpPr>
        <p:spPr>
          <a:xfrm>
            <a:off x="1107796" y="2683153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5.8.4 </a:t>
            </a:r>
            <a:r>
              <a:rPr lang="zh-CN" altLang="en-US" sz="2400" dirty="0"/>
              <a:t>强大数定律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B2A597-A96F-4637-92BC-3D58C2BE07B6}"/>
              </a:ext>
            </a:extLst>
          </p:cNvPr>
          <p:cNvSpPr txBox="1"/>
          <p:nvPr/>
        </p:nvSpPr>
        <p:spPr>
          <a:xfrm>
            <a:off x="1107796" y="470359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5.8.3 </a:t>
            </a:r>
            <a:r>
              <a:rPr lang="zh-CN" altLang="en-US" sz="2400" dirty="0"/>
              <a:t>再看</a:t>
            </a:r>
            <a:r>
              <a:rPr lang="en-US" altLang="zh-CN" sz="2400" dirty="0" err="1"/>
              <a:t>Chebychev</a:t>
            </a:r>
            <a:r>
              <a:rPr lang="zh-CN" altLang="en-US" sz="2400" dirty="0"/>
              <a:t>不等式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875C5D-C87D-4F2C-AE94-876A7D71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74" y="1040826"/>
            <a:ext cx="10182225" cy="1533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69F03F-97F7-4472-8E7A-57DEF1F57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74" y="3208449"/>
            <a:ext cx="100965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38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8CC93B-5FCB-4A73-A3EF-9CB16876C09D}"/>
              </a:ext>
            </a:extLst>
          </p:cNvPr>
          <p:cNvSpPr txBox="1"/>
          <p:nvPr/>
        </p:nvSpPr>
        <p:spPr>
          <a:xfrm>
            <a:off x="1032381" y="364159"/>
            <a:ext cx="62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5.8.5 Markov</a:t>
            </a:r>
            <a:r>
              <a:rPr lang="zh-CN" altLang="en-US" sz="2400" dirty="0"/>
              <a:t>链</a:t>
            </a:r>
            <a:r>
              <a:rPr lang="en-US" altLang="zh-CN" sz="2400" dirty="0"/>
              <a:t>Monte Carlo</a:t>
            </a:r>
            <a:r>
              <a:rPr lang="zh-CN" altLang="en-US" sz="2400" dirty="0"/>
              <a:t>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042DB8-FE41-4894-BE4E-D471F5299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67132"/>
            <a:ext cx="10210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9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CFBA-8A6B-4A8B-95C5-559995B6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随机样本中随机变量的和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4CAEC1-7284-4694-80FD-8A9EBFAF4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89385"/>
            <a:ext cx="10201275" cy="80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D83787-8CFC-454E-91BC-9438C0472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89485"/>
            <a:ext cx="10210800" cy="895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58D3E0-4802-4CF8-AFDB-C6E20871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2689585"/>
            <a:ext cx="8256555" cy="23314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088E93-7781-4215-8B19-29720A221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5022376"/>
            <a:ext cx="8105292" cy="17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6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2AC5492-9DF6-4489-AAC5-30B6F4E2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随机样本中随机变量的和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2620E6-E30E-4E63-A1EF-0F56BD5CF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89385"/>
            <a:ext cx="10201275" cy="2733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74BD7B-3ADD-4721-BF0D-A4895D789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23060"/>
            <a:ext cx="102489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9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6E2CE8F-CEA0-488E-B0F7-9BB82987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随机样本中随机变量的和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7F0EB1-86C0-4B3A-BDB5-E11CC3C9BDF5}"/>
                  </a:ext>
                </a:extLst>
              </p:cNvPr>
              <p:cNvSpPr txBox="1"/>
              <p:nvPr/>
            </p:nvSpPr>
            <p:spPr>
              <a:xfrm>
                <a:off x="1295400" y="1001257"/>
                <a:ext cx="80976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讨论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zh-CN" altLang="en-US" sz="2400" dirty="0"/>
                  <a:t>的抽样分布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7F0EB1-86C0-4B3A-BDB5-E11CC3C9B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01257"/>
                <a:ext cx="8097625" cy="461665"/>
              </a:xfrm>
              <a:prstGeom prst="rect">
                <a:avLst/>
              </a:prstGeom>
              <a:blipFill>
                <a:blip r:embed="rId2"/>
                <a:stretch>
                  <a:fillRect l="-1054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DE4AE55-1482-4411-B47C-3B438E194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462922"/>
            <a:ext cx="10191750" cy="1266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8DACDB-5B68-4C28-AAA1-8F95B30F8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2729747"/>
            <a:ext cx="10229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5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24982E3-0F56-4F24-8B63-F0037D80D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6435"/>
            <a:ext cx="9601200" cy="1485900"/>
          </a:xfrm>
        </p:spPr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随机样本中随机变量的和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93E1F3-F14C-4A52-9104-2707366F5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39" y="1045786"/>
            <a:ext cx="9076735" cy="13162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4571C5-DA55-4693-943E-939901DB2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76" y="2361998"/>
            <a:ext cx="9076735" cy="1468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17D19F-7854-4A83-AA8B-0B115DBC3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39" y="3818270"/>
            <a:ext cx="9076735" cy="30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AFFD02-9146-41A7-B65D-E51AD1A87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54" y="962025"/>
            <a:ext cx="101822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44774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剪切</Template>
  <TotalTime>800</TotalTime>
  <Words>217</Words>
  <Application>Microsoft Office PowerPoint</Application>
  <PresentationFormat>宽屏</PresentationFormat>
  <Paragraphs>53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Arial</vt:lpstr>
      <vt:lpstr>Cambria Math</vt:lpstr>
      <vt:lpstr>Franklin Gothic Book</vt:lpstr>
      <vt:lpstr>剪切</vt:lpstr>
      <vt:lpstr>《统计推断》</vt:lpstr>
      <vt:lpstr>5.1随机样本的基本概念</vt:lpstr>
      <vt:lpstr>5.1随机样本的基本概念</vt:lpstr>
      <vt:lpstr>5.1随机样本的基本概念</vt:lpstr>
      <vt:lpstr>5.2 随机样本中随机变量的和</vt:lpstr>
      <vt:lpstr>5.2 随机样本中随机变量的和</vt:lpstr>
      <vt:lpstr>5.2 随机样本中随机变量的和</vt:lpstr>
      <vt:lpstr>5.2 随机样本中随机变量的和</vt:lpstr>
      <vt:lpstr>PowerPoint 演示文稿</vt:lpstr>
      <vt:lpstr>5.2 随机样本中随机变量的和</vt:lpstr>
      <vt:lpstr>5.3 正态分布的抽样</vt:lpstr>
      <vt:lpstr>PowerPoint 演示文稿</vt:lpstr>
      <vt:lpstr>PowerPoint 演示文稿</vt:lpstr>
      <vt:lpstr>PowerPoint 演示文稿</vt:lpstr>
      <vt:lpstr>5.4 次序统计量</vt:lpstr>
      <vt:lpstr>5.4 次序统计量</vt:lpstr>
      <vt:lpstr>5.4 次序统计量</vt:lpstr>
      <vt:lpstr>PowerPoint 演示文稿</vt:lpstr>
      <vt:lpstr>PowerPoint 演示文稿</vt:lpstr>
      <vt:lpstr>5.5 收敛的概念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5.6 生成随机样本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5.8 杂录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《统计推断》</dc:title>
  <dc:creator>zhao tong</dc:creator>
  <cp:lastModifiedBy>zhao tong</cp:lastModifiedBy>
  <cp:revision>61</cp:revision>
  <dcterms:created xsi:type="dcterms:W3CDTF">2021-05-28T01:58:18Z</dcterms:created>
  <dcterms:modified xsi:type="dcterms:W3CDTF">2021-05-29T15:14:40Z</dcterms:modified>
</cp:coreProperties>
</file>